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handoutMasterIdLst>
    <p:handoutMasterId r:id="rId13"/>
  </p:handoutMasterIdLst>
  <p:sldIdLst>
    <p:sldId id="284" r:id="rId5"/>
    <p:sldId id="270" r:id="rId6"/>
    <p:sldId id="281" r:id="rId7"/>
    <p:sldId id="279" r:id="rId8"/>
    <p:sldId id="290" r:id="rId9"/>
    <p:sldId id="291" r:id="rId10"/>
    <p:sldId id="292" r:id="rId11"/>
  </p:sldIdLst>
  <p:sldSz cx="12192000" cy="6858000"/>
  <p:notesSz cx="7102475" cy="938847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807"/>
    <a:srgbClr val="5204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4" d="100"/>
          <a:sy n="54" d="100"/>
        </p:scale>
        <p:origin x="1064" y="5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43" d="100"/>
          <a:sy n="43" d="100"/>
        </p:scale>
        <p:origin x="2768"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de-DE"/>
          </a:p>
        </p:txBody>
      </p:sp>
      <p:sp>
        <p:nvSpPr>
          <p:cNvPr id="3" name="Datumsplatzhalt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88A67936-BDF7-D54E-BA53-F445D4FEC663}" type="datetimeFigureOut">
              <a:rPr lang="de-DE" smtClean="0"/>
              <a:t>18.04.2023</a:t>
            </a:fld>
            <a:endParaRPr lang="de-DE"/>
          </a:p>
        </p:txBody>
      </p:sp>
      <p:sp>
        <p:nvSpPr>
          <p:cNvPr id="4" name="Fußzeilenplatzhalt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de-DE"/>
          </a:p>
        </p:txBody>
      </p:sp>
      <p:sp>
        <p:nvSpPr>
          <p:cNvPr id="5" name="Foliennummernplatzhalt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350C1CDD-1362-C344-9966-B32AD428701B}" type="slidenum">
              <a:rPr lang="de-DE" smtClean="0"/>
              <a:t>‹#›</a:t>
            </a:fld>
            <a:endParaRPr lang="de-DE"/>
          </a:p>
        </p:txBody>
      </p:sp>
    </p:spTree>
    <p:extLst>
      <p:ext uri="{BB962C8B-B14F-4D97-AF65-F5344CB8AC3E}">
        <p14:creationId xmlns:p14="http://schemas.microsoft.com/office/powerpoint/2010/main" val="1053394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de-DE"/>
          </a:p>
        </p:txBody>
      </p:sp>
      <p:sp>
        <p:nvSpPr>
          <p:cNvPr id="3" name="Datumsplatzhalt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A211D0C0-D113-9043-AA9A-52DF8CA344A5}" type="datetimeFigureOut">
              <a:rPr lang="de-DE" smtClean="0"/>
              <a:t>18.04.2023</a:t>
            </a:fld>
            <a:endParaRPr lang="de-DE"/>
          </a:p>
        </p:txBody>
      </p:sp>
      <p:sp>
        <p:nvSpPr>
          <p:cNvPr id="4" name="Folienbildplatzhalt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4229" tIns="47114" rIns="94229" bIns="47114" rtlCol="0" anchor="ctr"/>
          <a:lstStyle/>
          <a:p>
            <a:endParaRPr lang="de-DE"/>
          </a:p>
        </p:txBody>
      </p:sp>
      <p:sp>
        <p:nvSpPr>
          <p:cNvPr id="5" name="Notizenplatzhalt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de-DE"/>
          </a:p>
        </p:txBody>
      </p:sp>
      <p:sp>
        <p:nvSpPr>
          <p:cNvPr id="7" name="Foliennummernplatzhalt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CA7C897F-85F7-2847-81F5-1899DE69FF41}" type="slidenum">
              <a:rPr lang="de-DE" smtClean="0"/>
              <a:t>‹#›</a:t>
            </a:fld>
            <a:endParaRPr lang="de-DE"/>
          </a:p>
        </p:txBody>
      </p:sp>
    </p:spTree>
    <p:extLst>
      <p:ext uri="{BB962C8B-B14F-4D97-AF65-F5344CB8AC3E}">
        <p14:creationId xmlns:p14="http://schemas.microsoft.com/office/powerpoint/2010/main" val="27269706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7C897F-85F7-2847-81F5-1899DE69FF41}" type="slidenum">
              <a:rPr lang="de-DE" smtClean="0"/>
              <a:t>1</a:t>
            </a:fld>
            <a:endParaRPr lang="de-DE"/>
          </a:p>
        </p:txBody>
      </p:sp>
    </p:spTree>
    <p:extLst>
      <p:ext uri="{BB962C8B-B14F-4D97-AF65-F5344CB8AC3E}">
        <p14:creationId xmlns:p14="http://schemas.microsoft.com/office/powerpoint/2010/main" val="2553199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991E9-1D3B-4F85-AAB1-13D5D3CBFB6F}" type="slidenum">
              <a:rPr lang="en-US" smtClean="0"/>
              <a:t>2</a:t>
            </a:fld>
            <a:endParaRPr lang="en-US" dirty="0"/>
          </a:p>
        </p:txBody>
      </p:sp>
    </p:spTree>
    <p:extLst>
      <p:ext uri="{BB962C8B-B14F-4D97-AF65-F5344CB8AC3E}">
        <p14:creationId xmlns:p14="http://schemas.microsoft.com/office/powerpoint/2010/main" val="809201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a:t>Planning in preparation for IYRP 2026 is happening at many levels.  Regional Support Groups have formed and are implementing many educational and informative events and activities including expos, film festivals, and social media campaigns.  At the global level, new partnerships are being formed to promote enlightened policies that will conserve rangelands and document the contributions of pastoral communities.  The graphic on the slide provides an overview of 12 monthly themes that will be a focus of activities in 2026.</a:t>
            </a:r>
          </a:p>
        </p:txBody>
      </p:sp>
      <p:sp>
        <p:nvSpPr>
          <p:cNvPr id="4" name="Slide Number Placeholder 3"/>
          <p:cNvSpPr>
            <a:spLocks noGrp="1"/>
          </p:cNvSpPr>
          <p:nvPr>
            <p:ph type="sldNum" sz="quarter" idx="5"/>
          </p:nvPr>
        </p:nvSpPr>
        <p:spPr/>
        <p:txBody>
          <a:bodyPr/>
          <a:lstStyle/>
          <a:p>
            <a:fld id="{CA7C897F-85F7-2847-81F5-1899DE69FF41}" type="slidenum">
              <a:rPr lang="de-DE" smtClean="0"/>
              <a:t>3</a:t>
            </a:fld>
            <a:endParaRPr lang="de-DE"/>
          </a:p>
        </p:txBody>
      </p:sp>
    </p:spTree>
    <p:extLst>
      <p:ext uri="{BB962C8B-B14F-4D97-AF65-F5344CB8AC3E}">
        <p14:creationId xmlns:p14="http://schemas.microsoft.com/office/powerpoint/2010/main" val="97885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a:lnSpc>
                <a:spcPct val="107000"/>
              </a:lnSpc>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067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7C897F-85F7-2847-81F5-1899DE69FF41}" type="slidenum">
              <a:rPr lang="de-DE" smtClean="0"/>
              <a:t>5</a:t>
            </a:fld>
            <a:endParaRPr lang="de-DE"/>
          </a:p>
        </p:txBody>
      </p:sp>
    </p:spTree>
    <p:extLst>
      <p:ext uri="{BB962C8B-B14F-4D97-AF65-F5344CB8AC3E}">
        <p14:creationId xmlns:p14="http://schemas.microsoft.com/office/powerpoint/2010/main" val="3518362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Mastertitelformat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C76157FD-7EA7-8540-A9EF-C6CAE15C4166}" type="datetimeFigureOut">
              <a:rPr lang="de-DE" smtClean="0"/>
              <a:t>18.04.2023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1857348076"/>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76157FD-7EA7-8540-A9EF-C6CAE15C4166}" type="datetimeFigureOut">
              <a:rPr lang="de-DE" smtClean="0"/>
              <a:t>18.04.2023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24557840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76157FD-7EA7-8540-A9EF-C6CAE15C4166}" type="datetimeFigureOut">
              <a:rPr lang="de-DE" smtClean="0"/>
              <a:t>18.04.2023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287797481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76157FD-7EA7-8540-A9EF-C6CAE15C4166}" type="datetimeFigureOut">
              <a:rPr lang="de-DE" smtClean="0"/>
              <a:t>18.04.2023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347580403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C76157FD-7EA7-8540-A9EF-C6CAE15C4166}" type="datetimeFigureOut">
              <a:rPr lang="de-DE" smtClean="0"/>
              <a:t>18.04.2023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317526795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C76157FD-7EA7-8540-A9EF-C6CAE15C4166}" type="datetimeFigureOut">
              <a:rPr lang="de-DE" smtClean="0"/>
              <a:t>18.04.2023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307743681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C76157FD-7EA7-8540-A9EF-C6CAE15C4166}" type="datetimeFigureOut">
              <a:rPr lang="de-DE" smtClean="0"/>
              <a:t>18.04.2023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261524276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C76157FD-7EA7-8540-A9EF-C6CAE15C4166}" type="datetimeFigureOut">
              <a:rPr lang="de-DE" smtClean="0"/>
              <a:t>18.04.2023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278768923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76157FD-7EA7-8540-A9EF-C6CAE15C4166}" type="datetimeFigureOut">
              <a:rPr lang="de-DE" smtClean="0"/>
              <a:t>18.04.2023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180799453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C76157FD-7EA7-8540-A9EF-C6CAE15C4166}" type="datetimeFigureOut">
              <a:rPr lang="de-DE" smtClean="0"/>
              <a:t>18.04.2023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156567121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C76157FD-7EA7-8540-A9EF-C6CAE15C4166}" type="datetimeFigureOut">
              <a:rPr lang="de-DE" smtClean="0"/>
              <a:t>18.04.2023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96E1658-2EE5-824A-AB2D-A7A7C3550797}" type="slidenum">
              <a:rPr lang="de-DE" smtClean="0"/>
              <a:t>‹#›</a:t>
            </a:fld>
            <a:endParaRPr lang="de-DE"/>
          </a:p>
        </p:txBody>
      </p:sp>
    </p:spTree>
    <p:extLst>
      <p:ext uri="{BB962C8B-B14F-4D97-AF65-F5344CB8AC3E}">
        <p14:creationId xmlns:p14="http://schemas.microsoft.com/office/powerpoint/2010/main" val="288380601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157FD-7EA7-8540-A9EF-C6CAE15C4166}" type="datetimeFigureOut">
              <a:rPr lang="de-DE" smtClean="0"/>
              <a:t>18.04.2023</a:t>
            </a:fld>
            <a:endParaRPr lang="de-DE"/>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E1658-2EE5-824A-AB2D-A7A7C3550797}" type="slidenum">
              <a:rPr lang="de-DE" smtClean="0"/>
              <a:t>‹#›</a:t>
            </a:fld>
            <a:endParaRPr lang="de-DE"/>
          </a:p>
        </p:txBody>
      </p:sp>
    </p:spTree>
    <p:extLst>
      <p:ext uri="{BB962C8B-B14F-4D97-AF65-F5344CB8AC3E}">
        <p14:creationId xmlns:p14="http://schemas.microsoft.com/office/powerpoint/2010/main" val="1123788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mc:Choice>
    <mc:Fallback xmlns="">
      <p:transitio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yrp.inf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facebook.com/IYRP2026" TargetMode="External"/><Relationship Id="rId3" Type="http://schemas.openxmlformats.org/officeDocument/2006/relationships/image" Target="../media/image6.png"/><Relationship Id="rId7" Type="http://schemas.openxmlformats.org/officeDocument/2006/relationships/hyperlink" Target="https://globalrangelands.org/international-year-rangelands-and-pastoralists-initiative"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iyrp.info/" TargetMode="External"/><Relationship Id="rId5" Type="http://schemas.openxmlformats.org/officeDocument/2006/relationships/image" Target="../media/image8.png"/><Relationship Id="rId10" Type="http://schemas.openxmlformats.org/officeDocument/2006/relationships/hyperlink" Target="https://www.instagram.com/iyrp2026/" TargetMode="External"/><Relationship Id="rId4" Type="http://schemas.openxmlformats.org/officeDocument/2006/relationships/image" Target="../media/image7.png"/><Relationship Id="rId9" Type="http://schemas.openxmlformats.org/officeDocument/2006/relationships/hyperlink" Target="https://twitter.com/IYRP2026"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iyrp.info/north-america/film-project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iyrp.info/outreach-materials/32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eKoRnA3ytW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tahr.qualtrics.com/jfe/form/SV_3w1YOzD2svP5UCa"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65738" y="422806"/>
            <a:ext cx="8408276" cy="2116365"/>
          </a:xfrm>
        </p:spPr>
        <p:txBody>
          <a:bodyPr>
            <a:noAutofit/>
          </a:bodyPr>
          <a:lstStyle/>
          <a:p>
            <a:br>
              <a:rPr lang="en-GB" sz="3000" b="1" dirty="0">
                <a:solidFill>
                  <a:srgbClr val="984807"/>
                </a:solidFill>
              </a:rPr>
            </a:br>
            <a:r>
              <a:rPr lang="en-GB" sz="3000" b="1" dirty="0">
                <a:solidFill>
                  <a:srgbClr val="984807"/>
                </a:solidFill>
              </a:rPr>
              <a:t>International Year of Rangelands &amp; Pastoralists</a:t>
            </a:r>
            <a:br>
              <a:rPr lang="en-GB" sz="3000" b="1" dirty="0">
                <a:solidFill>
                  <a:srgbClr val="984807"/>
                </a:solidFill>
              </a:rPr>
            </a:br>
            <a:r>
              <a:rPr lang="en-GB" sz="3000" b="1" dirty="0">
                <a:solidFill>
                  <a:srgbClr val="984807"/>
                </a:solidFill>
              </a:rPr>
              <a:t>Planning for IYRP 2026 in North America</a:t>
            </a:r>
            <a:br>
              <a:rPr lang="en-GB" sz="3000" b="1" dirty="0">
                <a:solidFill>
                  <a:srgbClr val="984807"/>
                </a:solidFill>
              </a:rPr>
            </a:br>
            <a:r>
              <a:rPr lang="en-GB" sz="3000" b="1" dirty="0">
                <a:solidFill>
                  <a:srgbClr val="984807"/>
                </a:solidFill>
                <a:hlinkClick r:id="rId3"/>
              </a:rPr>
              <a:t>https://iyrp.info</a:t>
            </a:r>
            <a:r>
              <a:rPr lang="en-GB" sz="3000" b="1" dirty="0">
                <a:solidFill>
                  <a:srgbClr val="984807"/>
                </a:solidFill>
              </a:rPr>
              <a:t> </a:t>
            </a:r>
            <a:br>
              <a:rPr lang="en-GB" sz="3000" b="1" dirty="0">
                <a:solidFill>
                  <a:srgbClr val="984807"/>
                </a:solidFill>
              </a:rPr>
            </a:br>
            <a:br>
              <a:rPr lang="en-GB" sz="3000" b="1" dirty="0">
                <a:solidFill>
                  <a:srgbClr val="984807"/>
                </a:solidFill>
              </a:rPr>
            </a:br>
            <a:endParaRPr lang="en-GB" sz="3000" b="1" dirty="0">
              <a:solidFill>
                <a:srgbClr val="984807"/>
              </a:solidFill>
            </a:endParaRPr>
          </a:p>
        </p:txBody>
      </p:sp>
      <p:sp>
        <p:nvSpPr>
          <p:cNvPr id="7" name="Textfeld 6"/>
          <p:cNvSpPr txBox="1"/>
          <p:nvPr/>
        </p:nvSpPr>
        <p:spPr>
          <a:xfrm>
            <a:off x="9895854" y="6065862"/>
            <a:ext cx="184666" cy="369332"/>
          </a:xfrm>
          <a:prstGeom prst="rect">
            <a:avLst/>
          </a:prstGeom>
          <a:noFill/>
        </p:spPr>
        <p:txBody>
          <a:bodyPr wrap="none" rtlCol="0">
            <a:spAutoFit/>
          </a:bodyPr>
          <a:lstStyle/>
          <a:p>
            <a:pPr>
              <a:defRPr/>
            </a:pPr>
            <a:endParaRPr lang="de-DE" dirty="0">
              <a:solidFill>
                <a:prstClr val="black"/>
              </a:solidFill>
              <a:latin typeface="Calibri"/>
            </a:endParaRPr>
          </a:p>
        </p:txBody>
      </p:sp>
      <p:sp>
        <p:nvSpPr>
          <p:cNvPr id="4" name="Textfeld 3"/>
          <p:cNvSpPr txBox="1"/>
          <p:nvPr/>
        </p:nvSpPr>
        <p:spPr>
          <a:xfrm>
            <a:off x="-490695" y="5936704"/>
            <a:ext cx="184666" cy="369332"/>
          </a:xfrm>
          <a:prstGeom prst="rect">
            <a:avLst/>
          </a:prstGeom>
          <a:noFill/>
        </p:spPr>
        <p:txBody>
          <a:bodyPr wrap="none" rtlCol="0">
            <a:spAutoFit/>
          </a:bodyPr>
          <a:lstStyle/>
          <a:p>
            <a:pPr>
              <a:defRPr/>
            </a:pPr>
            <a:endParaRPr lang="de-DE" dirty="0">
              <a:solidFill>
                <a:prstClr val="black"/>
              </a:solidFill>
              <a:latin typeface="Calibri"/>
            </a:endParaRPr>
          </a:p>
        </p:txBody>
      </p:sp>
      <p:pic>
        <p:nvPicPr>
          <p:cNvPr id="10" name="Picture 9">
            <a:extLst>
              <a:ext uri="{FF2B5EF4-FFF2-40B4-BE49-F238E27FC236}">
                <a16:creationId xmlns:a16="http://schemas.microsoft.com/office/drawing/2014/main" id="{DB541464-D072-4532-A6BD-E15169487C44}"/>
              </a:ext>
            </a:extLst>
          </p:cNvPr>
          <p:cNvPicPr>
            <a:picLocks noChangeAspect="1"/>
          </p:cNvPicPr>
          <p:nvPr/>
        </p:nvPicPr>
        <p:blipFill>
          <a:blip r:embed="rId4"/>
          <a:stretch>
            <a:fillRect/>
          </a:stretch>
        </p:blipFill>
        <p:spPr>
          <a:xfrm>
            <a:off x="4644088" y="3255761"/>
            <a:ext cx="3078747" cy="3060457"/>
          </a:xfrm>
          <a:prstGeom prst="rect">
            <a:avLst/>
          </a:prstGeom>
        </p:spPr>
      </p:pic>
      <p:pic>
        <p:nvPicPr>
          <p:cNvPr id="3" name="Picture 2">
            <a:extLst>
              <a:ext uri="{FF2B5EF4-FFF2-40B4-BE49-F238E27FC236}">
                <a16:creationId xmlns:a16="http://schemas.microsoft.com/office/drawing/2014/main" id="{37E1DBB7-1569-019A-373A-D0DE57E34131}"/>
              </a:ext>
            </a:extLst>
          </p:cNvPr>
          <p:cNvPicPr>
            <a:picLocks noChangeAspect="1"/>
          </p:cNvPicPr>
          <p:nvPr/>
        </p:nvPicPr>
        <p:blipFill>
          <a:blip r:embed="rId5"/>
          <a:stretch>
            <a:fillRect/>
          </a:stretch>
        </p:blipFill>
        <p:spPr>
          <a:xfrm>
            <a:off x="8024048" y="2345391"/>
            <a:ext cx="3604049" cy="2651760"/>
          </a:xfrm>
          <a:prstGeom prst="rect">
            <a:avLst/>
          </a:prstGeom>
          <a:ln w="6350">
            <a:solidFill>
              <a:schemeClr val="tx1"/>
            </a:solidFill>
          </a:ln>
        </p:spPr>
      </p:pic>
      <p:pic>
        <p:nvPicPr>
          <p:cNvPr id="12" name="Picture 11">
            <a:extLst>
              <a:ext uri="{FF2B5EF4-FFF2-40B4-BE49-F238E27FC236}">
                <a16:creationId xmlns:a16="http://schemas.microsoft.com/office/drawing/2014/main" id="{D29D6EAC-39BB-0B30-EF1F-260515702FA9}"/>
              </a:ext>
            </a:extLst>
          </p:cNvPr>
          <p:cNvPicPr>
            <a:picLocks noChangeAspect="1"/>
          </p:cNvPicPr>
          <p:nvPr/>
        </p:nvPicPr>
        <p:blipFill>
          <a:blip r:embed="rId6"/>
          <a:stretch>
            <a:fillRect/>
          </a:stretch>
        </p:blipFill>
        <p:spPr>
          <a:xfrm>
            <a:off x="528544" y="2334491"/>
            <a:ext cx="3814331" cy="2468880"/>
          </a:xfrm>
          <a:prstGeom prst="rect">
            <a:avLst/>
          </a:prstGeom>
        </p:spPr>
      </p:pic>
    </p:spTree>
    <p:extLst>
      <p:ext uri="{BB962C8B-B14F-4D97-AF65-F5344CB8AC3E}">
        <p14:creationId xmlns:p14="http://schemas.microsoft.com/office/powerpoint/2010/main" val="2641070160"/>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238EDC-D32C-F013-09AC-C64F236EC76A}"/>
              </a:ext>
            </a:extLst>
          </p:cNvPr>
          <p:cNvPicPr>
            <a:picLocks noChangeAspect="1"/>
          </p:cNvPicPr>
          <p:nvPr/>
        </p:nvPicPr>
        <p:blipFill>
          <a:blip r:embed="rId3"/>
          <a:stretch>
            <a:fillRect/>
          </a:stretch>
        </p:blipFill>
        <p:spPr>
          <a:xfrm>
            <a:off x="0" y="0"/>
            <a:ext cx="12192000" cy="6857999"/>
          </a:xfrm>
          <a:prstGeom prst="rect">
            <a:avLst/>
          </a:prstGeom>
        </p:spPr>
      </p:pic>
      <p:sp>
        <p:nvSpPr>
          <p:cNvPr id="2" name="Oval 1">
            <a:extLst>
              <a:ext uri="{FF2B5EF4-FFF2-40B4-BE49-F238E27FC236}">
                <a16:creationId xmlns:a16="http://schemas.microsoft.com/office/drawing/2014/main" id="{9087360A-BC5D-631F-EA9F-19E5002D63B1}"/>
              </a:ext>
            </a:extLst>
          </p:cNvPr>
          <p:cNvSpPr/>
          <p:nvPr/>
        </p:nvSpPr>
        <p:spPr>
          <a:xfrm>
            <a:off x="7635834" y="4631377"/>
            <a:ext cx="3716977" cy="1710046"/>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17502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1CA2-01C5-4F98-B680-813813AD04D9}"/>
              </a:ext>
            </a:extLst>
          </p:cNvPr>
          <p:cNvSpPr>
            <a:spLocks noGrp="1"/>
          </p:cNvSpPr>
          <p:nvPr>
            <p:ph type="title"/>
          </p:nvPr>
        </p:nvSpPr>
        <p:spPr>
          <a:xfrm>
            <a:off x="1981200" y="103877"/>
            <a:ext cx="8229600" cy="1143000"/>
          </a:xfrm>
        </p:spPr>
        <p:txBody>
          <a:bodyPr>
            <a:normAutofit/>
          </a:bodyPr>
          <a:lstStyle/>
          <a:p>
            <a:pPr algn="l"/>
            <a:r>
              <a:rPr lang="en-US" sz="4000" b="1" dirty="0">
                <a:solidFill>
                  <a:srgbClr val="520401"/>
                </a:solidFill>
              </a:rPr>
              <a:t>Action Planning for Outreach</a:t>
            </a:r>
          </a:p>
        </p:txBody>
      </p:sp>
      <p:sp>
        <p:nvSpPr>
          <p:cNvPr id="3" name="Content Placeholder 2">
            <a:extLst>
              <a:ext uri="{FF2B5EF4-FFF2-40B4-BE49-F238E27FC236}">
                <a16:creationId xmlns:a16="http://schemas.microsoft.com/office/drawing/2014/main" id="{2D47D99B-6376-4D5D-9DB0-2239ACB6848F}"/>
              </a:ext>
            </a:extLst>
          </p:cNvPr>
          <p:cNvSpPr>
            <a:spLocks noGrp="1"/>
          </p:cNvSpPr>
          <p:nvPr>
            <p:ph idx="1"/>
          </p:nvPr>
        </p:nvSpPr>
        <p:spPr>
          <a:xfrm>
            <a:off x="337457" y="1246876"/>
            <a:ext cx="6934200" cy="5227495"/>
          </a:xfrm>
        </p:spPr>
        <p:txBody>
          <a:bodyPr>
            <a:normAutofit lnSpcReduction="10000"/>
          </a:bodyPr>
          <a:lstStyle/>
          <a:p>
            <a:r>
              <a:rPr lang="en-US" sz="2800" dirty="0">
                <a:solidFill>
                  <a:srgbClr val="984807"/>
                </a:solidFill>
              </a:rPr>
              <a:t>Expected Outreach Outcomes (for example)</a:t>
            </a:r>
          </a:p>
          <a:p>
            <a:pPr lvl="1"/>
            <a:r>
              <a:rPr lang="en-US" b="1" dirty="0">
                <a:solidFill>
                  <a:srgbClr val="520401"/>
                </a:solidFill>
              </a:rPr>
              <a:t>Country and local levels: </a:t>
            </a:r>
            <a:r>
              <a:rPr lang="en-US" dirty="0">
                <a:solidFill>
                  <a:srgbClr val="520401"/>
                </a:solidFill>
              </a:rPr>
              <a:t>expos, awards, fairs, educational materials, video documentaries, social media campaigns…</a:t>
            </a:r>
          </a:p>
          <a:p>
            <a:pPr lvl="1"/>
            <a:r>
              <a:rPr lang="en-US" b="1" dirty="0">
                <a:solidFill>
                  <a:srgbClr val="520401"/>
                </a:solidFill>
              </a:rPr>
              <a:t>Global level: </a:t>
            </a:r>
            <a:r>
              <a:rPr lang="en-US" dirty="0">
                <a:solidFill>
                  <a:srgbClr val="520401"/>
                </a:solidFill>
              </a:rPr>
              <a:t>action statements, new partnerships, policy changes, increased development resources…</a:t>
            </a:r>
          </a:p>
          <a:p>
            <a:pPr lvl="1"/>
            <a:r>
              <a:rPr lang="en-US" b="1" dirty="0">
                <a:solidFill>
                  <a:srgbClr val="520401"/>
                </a:solidFill>
              </a:rPr>
              <a:t>International organizations: </a:t>
            </a:r>
            <a:r>
              <a:rPr lang="en-US" dirty="0">
                <a:solidFill>
                  <a:srgbClr val="520401"/>
                </a:solidFill>
              </a:rPr>
              <a:t>hosting a theme, articles in research journals and popular press</a:t>
            </a:r>
          </a:p>
          <a:p>
            <a:r>
              <a:rPr lang="en-US" sz="2800" dirty="0">
                <a:solidFill>
                  <a:srgbClr val="984807"/>
                </a:solidFill>
                <a:latin typeface="Calibri"/>
              </a:rPr>
              <a:t>12 Monthly Themes expected to be adjusted to Regional Calendars</a:t>
            </a:r>
          </a:p>
          <a:p>
            <a:pPr marL="0" indent="0">
              <a:buNone/>
            </a:pPr>
            <a:endParaRPr lang="en-US" sz="2800" dirty="0"/>
          </a:p>
        </p:txBody>
      </p:sp>
      <p:pic>
        <p:nvPicPr>
          <p:cNvPr id="4" name="Picture 3">
            <a:extLst>
              <a:ext uri="{FF2B5EF4-FFF2-40B4-BE49-F238E27FC236}">
                <a16:creationId xmlns:a16="http://schemas.microsoft.com/office/drawing/2014/main" id="{7742AE50-9889-E547-180D-A4D21FE8C1FC}"/>
              </a:ext>
            </a:extLst>
          </p:cNvPr>
          <p:cNvPicPr>
            <a:picLocks noChangeAspect="1"/>
          </p:cNvPicPr>
          <p:nvPr/>
        </p:nvPicPr>
        <p:blipFill>
          <a:blip r:embed="rId3"/>
          <a:stretch>
            <a:fillRect/>
          </a:stretch>
        </p:blipFill>
        <p:spPr>
          <a:xfrm>
            <a:off x="7206785" y="1246877"/>
            <a:ext cx="4647758" cy="4663440"/>
          </a:xfrm>
          <a:prstGeom prst="rect">
            <a:avLst/>
          </a:prstGeom>
        </p:spPr>
      </p:pic>
    </p:spTree>
    <p:extLst>
      <p:ext uri="{BB962C8B-B14F-4D97-AF65-F5344CB8AC3E}">
        <p14:creationId xmlns:p14="http://schemas.microsoft.com/office/powerpoint/2010/main" val="912697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17B0B-F8E9-4DBA-8FC6-344FCCB9F01F}"/>
              </a:ext>
            </a:extLst>
          </p:cNvPr>
          <p:cNvSpPr>
            <a:spLocks noGrp="1"/>
          </p:cNvSpPr>
          <p:nvPr>
            <p:ph type="title"/>
          </p:nvPr>
        </p:nvSpPr>
        <p:spPr>
          <a:xfrm>
            <a:off x="434110" y="274638"/>
            <a:ext cx="10972800" cy="1143000"/>
          </a:xfrm>
        </p:spPr>
        <p:txBody>
          <a:bodyPr>
            <a:noAutofit/>
          </a:bodyPr>
          <a:lstStyle/>
          <a:p>
            <a:pPr algn="l">
              <a:lnSpc>
                <a:spcPct val="110000"/>
              </a:lnSpc>
            </a:pPr>
            <a:r>
              <a:rPr lang="en-US" sz="3600" b="1" dirty="0">
                <a:solidFill>
                  <a:srgbClr val="520401"/>
                </a:solidFill>
              </a:rPr>
              <a:t>IYRP Communications Outlets</a:t>
            </a:r>
            <a:br>
              <a:rPr lang="en-US" sz="3600" b="1" dirty="0">
                <a:solidFill>
                  <a:srgbClr val="984807"/>
                </a:solidFill>
              </a:rPr>
            </a:br>
            <a:r>
              <a:rPr lang="en-US" sz="2800" b="1" dirty="0">
                <a:solidFill>
                  <a:srgbClr val="984807"/>
                </a:solidFill>
              </a:rPr>
              <a:t>(Largely Supported by the University of Arizona, Yolda &amp; CELEP)</a:t>
            </a:r>
          </a:p>
        </p:txBody>
      </p:sp>
      <p:pic>
        <p:nvPicPr>
          <p:cNvPr id="7" name="Picture 6">
            <a:extLst>
              <a:ext uri="{FF2B5EF4-FFF2-40B4-BE49-F238E27FC236}">
                <a16:creationId xmlns:a16="http://schemas.microsoft.com/office/drawing/2014/main" id="{56446143-7B0B-4440-8939-85A72B3710E6}"/>
              </a:ext>
            </a:extLst>
          </p:cNvPr>
          <p:cNvPicPr>
            <a:picLocks noChangeAspect="1"/>
          </p:cNvPicPr>
          <p:nvPr/>
        </p:nvPicPr>
        <p:blipFill>
          <a:blip r:embed="rId3"/>
          <a:stretch>
            <a:fillRect/>
          </a:stretch>
        </p:blipFill>
        <p:spPr>
          <a:xfrm>
            <a:off x="5822028" y="1482293"/>
            <a:ext cx="3004386" cy="4023360"/>
          </a:xfrm>
          <a:prstGeom prst="rect">
            <a:avLst/>
          </a:prstGeom>
          <a:ln w="12700">
            <a:solidFill>
              <a:schemeClr val="accent6">
                <a:lumMod val="50000"/>
              </a:schemeClr>
            </a:solidFill>
          </a:ln>
        </p:spPr>
      </p:pic>
      <p:pic>
        <p:nvPicPr>
          <p:cNvPr id="4" name="Picture 3">
            <a:extLst>
              <a:ext uri="{FF2B5EF4-FFF2-40B4-BE49-F238E27FC236}">
                <a16:creationId xmlns:a16="http://schemas.microsoft.com/office/drawing/2014/main" id="{BF4F3E0B-CD1F-4F02-AF42-DAE093A1BB62}"/>
              </a:ext>
            </a:extLst>
          </p:cNvPr>
          <p:cNvPicPr>
            <a:picLocks noChangeAspect="1"/>
          </p:cNvPicPr>
          <p:nvPr/>
        </p:nvPicPr>
        <p:blipFill>
          <a:blip r:embed="rId4"/>
          <a:stretch>
            <a:fillRect/>
          </a:stretch>
        </p:blipFill>
        <p:spPr>
          <a:xfrm>
            <a:off x="7192973" y="1700393"/>
            <a:ext cx="4049835" cy="5029200"/>
          </a:xfrm>
          <a:prstGeom prst="rect">
            <a:avLst/>
          </a:prstGeom>
          <a:ln w="19050">
            <a:solidFill>
              <a:schemeClr val="accent6">
                <a:lumMod val="50000"/>
              </a:schemeClr>
            </a:solidFill>
          </a:ln>
        </p:spPr>
      </p:pic>
      <p:pic>
        <p:nvPicPr>
          <p:cNvPr id="5" name="Picture 4">
            <a:extLst>
              <a:ext uri="{FF2B5EF4-FFF2-40B4-BE49-F238E27FC236}">
                <a16:creationId xmlns:a16="http://schemas.microsoft.com/office/drawing/2014/main" id="{FE5AD213-7A81-4FB5-A221-66A079F85D87}"/>
              </a:ext>
            </a:extLst>
          </p:cNvPr>
          <p:cNvPicPr>
            <a:picLocks noChangeAspect="1"/>
          </p:cNvPicPr>
          <p:nvPr/>
        </p:nvPicPr>
        <p:blipFill>
          <a:blip r:embed="rId5"/>
          <a:stretch>
            <a:fillRect/>
          </a:stretch>
        </p:blipFill>
        <p:spPr>
          <a:xfrm>
            <a:off x="8603562" y="2732337"/>
            <a:ext cx="3187594" cy="3496408"/>
          </a:xfrm>
          <a:prstGeom prst="rect">
            <a:avLst/>
          </a:prstGeom>
          <a:ln>
            <a:solidFill>
              <a:schemeClr val="accent6">
                <a:lumMod val="50000"/>
              </a:schemeClr>
            </a:solidFill>
          </a:ln>
        </p:spPr>
      </p:pic>
      <p:sp>
        <p:nvSpPr>
          <p:cNvPr id="6" name="TextBox 5">
            <a:extLst>
              <a:ext uri="{FF2B5EF4-FFF2-40B4-BE49-F238E27FC236}">
                <a16:creationId xmlns:a16="http://schemas.microsoft.com/office/drawing/2014/main" id="{28CA31EF-235E-4C1C-A189-8A8B155D8C1D}"/>
              </a:ext>
            </a:extLst>
          </p:cNvPr>
          <p:cNvSpPr txBox="1"/>
          <p:nvPr/>
        </p:nvSpPr>
        <p:spPr>
          <a:xfrm>
            <a:off x="580637" y="1700393"/>
            <a:ext cx="5241391"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520401"/>
                </a:solidFill>
              </a:rPr>
              <a:t>IYRP.info Website “online booth” (outreach materials, videos, position papers etc.) </a:t>
            </a:r>
            <a:r>
              <a:rPr lang="en-US" dirty="0">
                <a:hlinkClick r:id="rId6"/>
              </a:rPr>
              <a:t>https://iyrp.info</a:t>
            </a:r>
            <a:endParaRPr lang="en-US" dirty="0"/>
          </a:p>
          <a:p>
            <a:pPr marL="285750" indent="-285750">
              <a:buFont typeface="Arial" panose="020B0604020202020204" pitchFamily="34" charset="0"/>
              <a:buChar char="•"/>
            </a:pPr>
            <a:r>
              <a:rPr lang="en-US" sz="2400" dirty="0">
                <a:solidFill>
                  <a:srgbClr val="520401"/>
                </a:solidFill>
              </a:rPr>
              <a:t>IYRP Archive on Rangelands Gateway </a:t>
            </a:r>
            <a:r>
              <a:rPr lang="en-US" dirty="0">
                <a:hlinkClick r:id="rId7"/>
              </a:rPr>
              <a:t>https://globalrangelands.org/international-year-rangelands-and-pastoralists-initiative</a:t>
            </a:r>
            <a:endParaRPr lang="en-US" dirty="0"/>
          </a:p>
          <a:p>
            <a:pPr marL="285750" indent="-285750">
              <a:buFont typeface="Arial" panose="020B0604020202020204" pitchFamily="34" charset="0"/>
              <a:buChar char="•"/>
            </a:pPr>
            <a:r>
              <a:rPr lang="en-US" sz="2400" dirty="0">
                <a:solidFill>
                  <a:srgbClr val="520401"/>
                </a:solidFill>
              </a:rPr>
              <a:t>Multiple listservs</a:t>
            </a:r>
          </a:p>
          <a:p>
            <a:pPr marL="285750" indent="-285750">
              <a:buFont typeface="Arial" panose="020B0604020202020204" pitchFamily="34" charset="0"/>
              <a:buChar char="•"/>
            </a:pPr>
            <a:r>
              <a:rPr lang="en-US" sz="2400" dirty="0">
                <a:solidFill>
                  <a:srgbClr val="520401"/>
                </a:solidFill>
              </a:rPr>
              <a:t>Social Media (global &amp; North America)</a:t>
            </a:r>
          </a:p>
          <a:p>
            <a:pPr marL="742950" lvl="1" indent="-285750">
              <a:buFont typeface="Arial" panose="020B0604020202020204" pitchFamily="34" charset="0"/>
              <a:buChar char="•"/>
            </a:pPr>
            <a:r>
              <a:rPr lang="en-US" sz="2400" dirty="0">
                <a:solidFill>
                  <a:schemeClr val="accent6">
                    <a:lumMod val="50000"/>
                  </a:schemeClr>
                </a:solidFill>
              </a:rPr>
              <a:t>Facebook -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https://www.facebook.com/IYRP2026</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p>
          <a:p>
            <a:pPr marL="742950" lvl="1" indent="-285750">
              <a:buFont typeface="Arial" panose="020B0604020202020204" pitchFamily="34" charset="0"/>
              <a:buChar char="•"/>
            </a:pPr>
            <a:r>
              <a:rPr lang="en-US" sz="2400" dirty="0">
                <a:solidFill>
                  <a:schemeClr val="accent6">
                    <a:lumMod val="50000"/>
                  </a:schemeClr>
                </a:solidFill>
              </a:rPr>
              <a:t>Twitter - </a:t>
            </a:r>
            <a:r>
              <a:rPr lang="en-US" dirty="0">
                <a:solidFill>
                  <a:schemeClr val="accent6">
                    <a:lumMod val="50000"/>
                  </a:schemeClr>
                </a:solidFill>
                <a:hlinkClick r:id="rId9"/>
              </a:rPr>
              <a:t>https://twitter.com/IYRP2026</a:t>
            </a:r>
            <a:r>
              <a:rPr lang="en-US" dirty="0">
                <a:solidFill>
                  <a:schemeClr val="accent6">
                    <a:lumMod val="50000"/>
                  </a:schemeClr>
                </a:solidFill>
              </a:rPr>
              <a:t> </a:t>
            </a:r>
          </a:p>
          <a:p>
            <a:pPr marL="742950" lvl="1" indent="-285750">
              <a:buFont typeface="Arial" panose="020B0604020202020204" pitchFamily="34" charset="0"/>
              <a:buChar char="•"/>
            </a:pPr>
            <a:r>
              <a:rPr lang="en-US" sz="2400" dirty="0">
                <a:solidFill>
                  <a:schemeClr val="accent6">
                    <a:lumMod val="50000"/>
                  </a:schemeClr>
                </a:solidFill>
              </a:rPr>
              <a:t>Instagram - </a:t>
            </a:r>
            <a:r>
              <a:rPr lang="en-US" dirty="0">
                <a:solidFill>
                  <a:schemeClr val="accent6">
                    <a:lumMod val="50000"/>
                  </a:schemeClr>
                </a:solidFill>
                <a:hlinkClick r:id="rId10"/>
              </a:rPr>
              <a:t>https://www.instagram.com/iyrp2026/</a:t>
            </a:r>
            <a:r>
              <a:rPr lang="en-US" dirty="0">
                <a:solidFill>
                  <a:schemeClr val="accent6">
                    <a:lumMod val="50000"/>
                  </a:schemeClr>
                </a:solidFill>
              </a:rPr>
              <a:t> </a:t>
            </a:r>
          </a:p>
        </p:txBody>
      </p:sp>
    </p:spTree>
    <p:extLst>
      <p:ext uri="{BB962C8B-B14F-4D97-AF65-F5344CB8AC3E}">
        <p14:creationId xmlns:p14="http://schemas.microsoft.com/office/powerpoint/2010/main" val="381767719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20442-A5C6-EFCB-9F8F-2571B5541C41}"/>
              </a:ext>
            </a:extLst>
          </p:cNvPr>
          <p:cNvSpPr>
            <a:spLocks noGrp="1"/>
          </p:cNvSpPr>
          <p:nvPr>
            <p:ph type="title"/>
          </p:nvPr>
        </p:nvSpPr>
        <p:spPr>
          <a:xfrm>
            <a:off x="674914" y="147099"/>
            <a:ext cx="10790213" cy="1143000"/>
          </a:xfrm>
        </p:spPr>
        <p:txBody>
          <a:bodyPr>
            <a:normAutofit fontScale="90000"/>
          </a:bodyPr>
          <a:lstStyle/>
          <a:p>
            <a:r>
              <a:rPr lang="en-US" b="1" dirty="0">
                <a:solidFill>
                  <a:srgbClr val="520401"/>
                </a:solidFill>
              </a:rPr>
              <a:t>N.A. IYRP Communication Team-Led Initiatives</a:t>
            </a:r>
          </a:p>
        </p:txBody>
      </p:sp>
      <p:sp>
        <p:nvSpPr>
          <p:cNvPr id="3" name="Content Placeholder 2">
            <a:extLst>
              <a:ext uri="{FF2B5EF4-FFF2-40B4-BE49-F238E27FC236}">
                <a16:creationId xmlns:a16="http://schemas.microsoft.com/office/drawing/2014/main" id="{0C216496-CC70-0C48-C840-1DC10DA7C37F}"/>
              </a:ext>
            </a:extLst>
          </p:cNvPr>
          <p:cNvSpPr>
            <a:spLocks noGrp="1"/>
          </p:cNvSpPr>
          <p:nvPr>
            <p:ph idx="1"/>
          </p:nvPr>
        </p:nvSpPr>
        <p:spPr>
          <a:xfrm>
            <a:off x="1297336" y="1290099"/>
            <a:ext cx="9906001" cy="4922838"/>
          </a:xfrm>
        </p:spPr>
        <p:txBody>
          <a:bodyPr>
            <a:normAutofit fontScale="70000" lnSpcReduction="20000"/>
          </a:bodyPr>
          <a:lstStyle/>
          <a:p>
            <a:pPr algn="ctr"/>
            <a:r>
              <a:rPr lang="en-US" sz="5100" dirty="0">
                <a:solidFill>
                  <a:srgbClr val="984807"/>
                </a:solidFill>
              </a:rPr>
              <a:t>Feature-length documentary film</a:t>
            </a:r>
          </a:p>
          <a:p>
            <a:pPr marL="0" indent="0" algn="ctr">
              <a:buNone/>
            </a:pPr>
            <a:r>
              <a:rPr lang="en-US" sz="4700" dirty="0">
                <a:solidFill>
                  <a:srgbClr val="520401"/>
                </a:solidFill>
                <a:hlinkClick r:id="rId3"/>
              </a:rPr>
              <a:t>https://www.iyrp.info/north-america/film-projects</a:t>
            </a:r>
            <a:r>
              <a:rPr lang="en-US" sz="4700" dirty="0">
                <a:solidFill>
                  <a:srgbClr val="520401"/>
                </a:solidFill>
              </a:rPr>
              <a:t> </a:t>
            </a:r>
          </a:p>
          <a:p>
            <a:pPr algn="ctr"/>
            <a:r>
              <a:rPr lang="en-US" sz="5100" dirty="0">
                <a:solidFill>
                  <a:srgbClr val="984807"/>
                </a:solidFill>
              </a:rPr>
              <a:t>Film festival (3-6 minute videos)</a:t>
            </a:r>
          </a:p>
          <a:p>
            <a:pPr algn="ctr"/>
            <a:r>
              <a:rPr lang="en-US" sz="5100" dirty="0">
                <a:solidFill>
                  <a:srgbClr val="984807"/>
                </a:solidFill>
              </a:rPr>
              <a:t>Identifying and/or submitting short videos for the IYRP website</a:t>
            </a:r>
          </a:p>
          <a:p>
            <a:pPr algn="ctr"/>
            <a:r>
              <a:rPr lang="en-US" sz="5100" dirty="0">
                <a:solidFill>
                  <a:srgbClr val="984807"/>
                </a:solidFill>
              </a:rPr>
              <a:t>Educational materials (inc. K-12)</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hlinkClick r:id="rId4"/>
              </a:rPr>
              <a:t>https://www.iyrp.info/outreach-materials/322</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rgbClr val="520401"/>
                </a:solidFill>
                <a:effectLst/>
                <a:uLnTx/>
                <a:uFillTx/>
                <a:latin typeface="Calibri"/>
                <a:ea typeface="+mn-ea"/>
                <a:cs typeface="+mn-cs"/>
              </a:rPr>
              <a:t>(logos, extension materials, wallpaper, etc.)</a:t>
            </a:r>
          </a:p>
          <a:p>
            <a:pPr algn="ctr"/>
            <a:r>
              <a:rPr lang="en-US" sz="5100" dirty="0">
                <a:solidFill>
                  <a:srgbClr val="984807"/>
                </a:solidFill>
              </a:rPr>
              <a:t>Conference events &amp; presentations</a:t>
            </a:r>
          </a:p>
          <a:p>
            <a:pPr algn="ctr"/>
            <a:r>
              <a:rPr lang="en-US" sz="5100" dirty="0">
                <a:solidFill>
                  <a:srgbClr val="984807"/>
                </a:solidFill>
              </a:rPr>
              <a:t>Social media campaign</a:t>
            </a:r>
          </a:p>
        </p:txBody>
      </p:sp>
      <p:pic>
        <p:nvPicPr>
          <p:cNvPr id="6" name="Picture 5">
            <a:extLst>
              <a:ext uri="{FF2B5EF4-FFF2-40B4-BE49-F238E27FC236}">
                <a16:creationId xmlns:a16="http://schemas.microsoft.com/office/drawing/2014/main" id="{5DE503B3-760F-85E2-F4FB-EB7CAE8E29CF}"/>
              </a:ext>
            </a:extLst>
          </p:cNvPr>
          <p:cNvPicPr>
            <a:picLocks noChangeAspect="1"/>
          </p:cNvPicPr>
          <p:nvPr/>
        </p:nvPicPr>
        <p:blipFill>
          <a:blip r:embed="rId5"/>
          <a:stretch>
            <a:fillRect/>
          </a:stretch>
        </p:blipFill>
        <p:spPr>
          <a:xfrm>
            <a:off x="9778999" y="4535235"/>
            <a:ext cx="2231329" cy="1646063"/>
          </a:xfrm>
          <a:prstGeom prst="rect">
            <a:avLst/>
          </a:prstGeom>
        </p:spPr>
      </p:pic>
      <p:pic>
        <p:nvPicPr>
          <p:cNvPr id="7" name="Picture 6">
            <a:extLst>
              <a:ext uri="{FF2B5EF4-FFF2-40B4-BE49-F238E27FC236}">
                <a16:creationId xmlns:a16="http://schemas.microsoft.com/office/drawing/2014/main" id="{FC701D2A-C871-68DC-4039-6680588E7262}"/>
              </a:ext>
            </a:extLst>
          </p:cNvPr>
          <p:cNvPicPr>
            <a:picLocks noChangeAspect="1"/>
          </p:cNvPicPr>
          <p:nvPr/>
        </p:nvPicPr>
        <p:blipFill>
          <a:blip r:embed="rId6"/>
          <a:stretch>
            <a:fillRect/>
          </a:stretch>
        </p:blipFill>
        <p:spPr>
          <a:xfrm>
            <a:off x="181672" y="4535235"/>
            <a:ext cx="2540001" cy="1645920"/>
          </a:xfrm>
          <a:prstGeom prst="rect">
            <a:avLst/>
          </a:prstGeom>
        </p:spPr>
      </p:pic>
    </p:spTree>
    <p:extLst>
      <p:ext uri="{BB962C8B-B14F-4D97-AF65-F5344CB8AC3E}">
        <p14:creationId xmlns:p14="http://schemas.microsoft.com/office/powerpoint/2010/main" val="132500711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664B9-207D-31D6-9C8B-7F5749825662}"/>
              </a:ext>
            </a:extLst>
          </p:cNvPr>
          <p:cNvSpPr>
            <a:spLocks noGrp="1"/>
          </p:cNvSpPr>
          <p:nvPr>
            <p:ph type="title"/>
          </p:nvPr>
        </p:nvSpPr>
        <p:spPr/>
        <p:txBody>
          <a:bodyPr/>
          <a:lstStyle/>
          <a:p>
            <a:r>
              <a:rPr lang="en-US" b="1" i="1" dirty="0">
                <a:solidFill>
                  <a:srgbClr val="520401"/>
                </a:solidFill>
              </a:rPr>
              <a:t>Example IYRP Programming Plans</a:t>
            </a:r>
          </a:p>
        </p:txBody>
      </p:sp>
      <p:sp>
        <p:nvSpPr>
          <p:cNvPr id="3" name="Content Placeholder 2">
            <a:extLst>
              <a:ext uri="{FF2B5EF4-FFF2-40B4-BE49-F238E27FC236}">
                <a16:creationId xmlns:a16="http://schemas.microsoft.com/office/drawing/2014/main" id="{6570ADCF-CB0D-51CA-7872-C716D221751D}"/>
              </a:ext>
            </a:extLst>
          </p:cNvPr>
          <p:cNvSpPr>
            <a:spLocks noGrp="1"/>
          </p:cNvSpPr>
          <p:nvPr>
            <p:ph idx="1"/>
          </p:nvPr>
        </p:nvSpPr>
        <p:spPr>
          <a:xfrm>
            <a:off x="609600" y="1330037"/>
            <a:ext cx="10972800" cy="4796128"/>
          </a:xfrm>
        </p:spPr>
        <p:txBody>
          <a:bodyPr>
            <a:normAutofit lnSpcReduction="10000"/>
          </a:bodyPr>
          <a:lstStyle/>
          <a:p>
            <a:r>
              <a:rPr lang="en-US" b="1" i="1" dirty="0">
                <a:solidFill>
                  <a:srgbClr val="984807"/>
                </a:solidFill>
              </a:rPr>
              <a:t>Idaho: </a:t>
            </a:r>
            <a:r>
              <a:rPr lang="en-US" i="1" dirty="0">
                <a:solidFill>
                  <a:srgbClr val="984807"/>
                </a:solidFill>
              </a:rPr>
              <a:t>Home on the Idaho Range video series: </a:t>
            </a:r>
            <a:r>
              <a:rPr lang="en-US" sz="2400" dirty="0">
                <a:solidFill>
                  <a:srgbClr val="984807"/>
                </a:solidFill>
              </a:rPr>
              <a:t>Story told through two entwined narratives about both the sociocultural and natural history of Idaho’s range.  A limited series of five one-hour episodes</a:t>
            </a:r>
          </a:p>
          <a:p>
            <a:r>
              <a:rPr lang="en-US" b="1" i="1" dirty="0">
                <a:solidFill>
                  <a:srgbClr val="984807"/>
                </a:solidFill>
              </a:rPr>
              <a:t>Utah: </a:t>
            </a:r>
            <a:r>
              <a:rPr lang="en-US" sz="2400" dirty="0">
                <a:solidFill>
                  <a:srgbClr val="984807"/>
                </a:solidFill>
              </a:rPr>
              <a:t>also planning a statewide program</a:t>
            </a:r>
          </a:p>
          <a:p>
            <a:r>
              <a:rPr lang="en-US" b="1" i="1" dirty="0">
                <a:solidFill>
                  <a:srgbClr val="984807"/>
                </a:solidFill>
              </a:rPr>
              <a:t>Canada: </a:t>
            </a:r>
            <a:r>
              <a:rPr lang="en-US" sz="2400" dirty="0">
                <a:solidFill>
                  <a:srgbClr val="984807"/>
                </a:solidFill>
              </a:rPr>
              <a:t>info-commercial </a:t>
            </a:r>
            <a:r>
              <a:rPr lang="en-US" dirty="0">
                <a:solidFill>
                  <a:srgbClr val="984807"/>
                </a:solidFill>
              </a:rPr>
              <a:t>- </a:t>
            </a:r>
            <a:r>
              <a:rPr lang="en-US" sz="2400" dirty="0">
                <a:solidFill>
                  <a:srgbClr val="984807"/>
                </a:solidFill>
                <a:hlinkClick r:id="rId2"/>
              </a:rPr>
              <a:t>https://youtu.be/eKoRnA3ytW8</a:t>
            </a:r>
            <a:r>
              <a:rPr lang="en-US" sz="2400" dirty="0">
                <a:solidFill>
                  <a:srgbClr val="984807"/>
                </a:solidFill>
              </a:rPr>
              <a:t>  </a:t>
            </a:r>
            <a:endParaRPr lang="en-US" sz="2400" b="1" i="1" dirty="0">
              <a:solidFill>
                <a:srgbClr val="984807"/>
              </a:solidFill>
            </a:endParaRPr>
          </a:p>
          <a:p>
            <a:r>
              <a:rPr lang="en-US" b="1" i="1" dirty="0">
                <a:solidFill>
                  <a:srgbClr val="984807"/>
                </a:solidFill>
              </a:rPr>
              <a:t>Portugal</a:t>
            </a:r>
            <a:r>
              <a:rPr lang="en-US" b="1" dirty="0">
                <a:solidFill>
                  <a:srgbClr val="984807"/>
                </a:solidFill>
              </a:rPr>
              <a:t>: </a:t>
            </a:r>
            <a:r>
              <a:rPr lang="en-US" sz="2400" dirty="0">
                <a:solidFill>
                  <a:srgbClr val="984807"/>
                </a:solidFill>
                <a:effectLst/>
                <a:latin typeface="Calibri" panose="020F0502020204030204" pitchFamily="34" charset="0"/>
                <a:ea typeface="Times New Roman" panose="02020603050405020304" pitchFamily="18" charset="0"/>
              </a:rPr>
              <a:t>The association </a:t>
            </a:r>
            <a:r>
              <a:rPr lang="en-US" sz="2400" b="1" dirty="0">
                <a:solidFill>
                  <a:srgbClr val="984807"/>
                </a:solidFill>
                <a:effectLst/>
                <a:latin typeface="Calibri" panose="020F0502020204030204" pitchFamily="34" charset="0"/>
                <a:ea typeface="Times New Roman" panose="02020603050405020304" pitchFamily="18" charset="0"/>
              </a:rPr>
              <a:t>Terra </a:t>
            </a:r>
            <a:r>
              <a:rPr lang="en-US" sz="2400" b="1" dirty="0" err="1">
                <a:solidFill>
                  <a:srgbClr val="984807"/>
                </a:solidFill>
                <a:effectLst/>
                <a:latin typeface="Calibri" panose="020F0502020204030204" pitchFamily="34" charset="0"/>
                <a:ea typeface="Times New Roman" panose="02020603050405020304" pitchFamily="18" charset="0"/>
              </a:rPr>
              <a:t>Maronesa</a:t>
            </a:r>
            <a:r>
              <a:rPr lang="en-US" sz="2400" b="1" dirty="0">
                <a:solidFill>
                  <a:srgbClr val="984807"/>
                </a:solidFill>
                <a:effectLst/>
                <a:latin typeface="Calibri" panose="020F0502020204030204" pitchFamily="34" charset="0"/>
                <a:ea typeface="Times New Roman" panose="02020603050405020304" pitchFamily="18" charset="0"/>
              </a:rPr>
              <a:t> </a:t>
            </a:r>
            <a:r>
              <a:rPr lang="en-US" sz="2400" dirty="0">
                <a:solidFill>
                  <a:srgbClr val="984807"/>
                </a:solidFill>
                <a:effectLst/>
                <a:latin typeface="Calibri" panose="020F0502020204030204" pitchFamily="34" charset="0"/>
                <a:ea typeface="Times New Roman" panose="02020603050405020304" pitchFamily="18" charset="0"/>
              </a:rPr>
              <a:t>hosted the                                             launch of IYRP 2026 in Portugal on March 28th. The event                                            was filled with activities in the Serra do </a:t>
            </a:r>
            <a:r>
              <a:rPr lang="en-US" sz="2400" dirty="0" err="1">
                <a:solidFill>
                  <a:srgbClr val="984807"/>
                </a:solidFill>
                <a:effectLst/>
                <a:latin typeface="Calibri" panose="020F0502020204030204" pitchFamily="34" charset="0"/>
                <a:ea typeface="Times New Roman" panose="02020603050405020304" pitchFamily="18" charset="0"/>
              </a:rPr>
              <a:t>Alvão</a:t>
            </a:r>
            <a:r>
              <a:rPr lang="en-US" sz="2400" dirty="0">
                <a:solidFill>
                  <a:srgbClr val="984807"/>
                </a:solidFill>
                <a:effectLst/>
                <a:latin typeface="Calibri" panose="020F0502020204030204" pitchFamily="34" charset="0"/>
                <a:ea typeface="Times New Roman" panose="02020603050405020304" pitchFamily="18" charset="0"/>
              </a:rPr>
              <a:t> and benefited                                      from national media coverage.</a:t>
            </a:r>
          </a:p>
          <a:p>
            <a:r>
              <a:rPr lang="en-US" b="1" i="1" dirty="0">
                <a:solidFill>
                  <a:srgbClr val="984807"/>
                </a:solidFill>
                <a:latin typeface="Calibri" panose="020F0502020204030204" pitchFamily="34" charset="0"/>
                <a:ea typeface="Times New Roman" panose="02020603050405020304" pitchFamily="18" charset="0"/>
              </a:rPr>
              <a:t>Rangelands Partnership:  </a:t>
            </a:r>
            <a:r>
              <a:rPr lang="en-US" sz="2400" dirty="0">
                <a:solidFill>
                  <a:srgbClr val="984807"/>
                </a:solidFill>
                <a:latin typeface="Calibri" panose="020F0502020204030204" pitchFamily="34" charset="0"/>
                <a:ea typeface="Times New Roman" panose="02020603050405020304" pitchFamily="18" charset="0"/>
              </a:rPr>
              <a:t>How can we be a part of                                          of this once in a lifetime opportunity?</a:t>
            </a:r>
            <a:endParaRPr lang="en-US" sz="2400" dirty="0">
              <a:solidFill>
                <a:srgbClr val="984807"/>
              </a:solidFill>
              <a:effectLst/>
              <a:latin typeface="Calibri" panose="020F0502020204030204" pitchFamily="34" charset="0"/>
              <a:ea typeface="Times New Roman" panose="02020603050405020304" pitchFamily="18" charset="0"/>
            </a:endParaRPr>
          </a:p>
          <a:p>
            <a:endParaRPr lang="en-US" sz="2400" dirty="0">
              <a:solidFill>
                <a:srgbClr val="984807"/>
              </a:solidFill>
              <a:effectLst/>
              <a:latin typeface="Calibri" panose="020F0502020204030204" pitchFamily="34" charset="0"/>
              <a:ea typeface="Calibri" panose="020F0502020204030204" pitchFamily="34" charset="0"/>
            </a:endParaRPr>
          </a:p>
          <a:p>
            <a:endParaRPr lang="en-US" b="1" dirty="0">
              <a:solidFill>
                <a:srgbClr val="984807"/>
              </a:solidFill>
            </a:endParaRPr>
          </a:p>
          <a:p>
            <a:endParaRPr lang="en-US" i="1" dirty="0">
              <a:solidFill>
                <a:srgbClr val="984807"/>
              </a:solidFill>
            </a:endParaRPr>
          </a:p>
          <a:p>
            <a:endParaRPr lang="en-US" i="1" dirty="0">
              <a:solidFill>
                <a:srgbClr val="984807"/>
              </a:solidFill>
            </a:endParaRPr>
          </a:p>
          <a:p>
            <a:endParaRPr lang="en-US" i="1" dirty="0">
              <a:solidFill>
                <a:srgbClr val="984807"/>
              </a:solidFill>
            </a:endParaRPr>
          </a:p>
        </p:txBody>
      </p:sp>
      <p:pic>
        <p:nvPicPr>
          <p:cNvPr id="4" name="Picture 3">
            <a:extLst>
              <a:ext uri="{FF2B5EF4-FFF2-40B4-BE49-F238E27FC236}">
                <a16:creationId xmlns:a16="http://schemas.microsoft.com/office/drawing/2014/main" id="{CC844E03-3261-ECCB-500B-B8B134E4379E}"/>
              </a:ext>
            </a:extLst>
          </p:cNvPr>
          <p:cNvPicPr>
            <a:picLocks noChangeAspect="1"/>
          </p:cNvPicPr>
          <p:nvPr/>
        </p:nvPicPr>
        <p:blipFill>
          <a:blip r:embed="rId3"/>
          <a:stretch>
            <a:fillRect/>
          </a:stretch>
        </p:blipFill>
        <p:spPr>
          <a:xfrm>
            <a:off x="9005538" y="2473037"/>
            <a:ext cx="2873745" cy="3840480"/>
          </a:xfrm>
          <a:prstGeom prst="rect">
            <a:avLst/>
          </a:prstGeom>
        </p:spPr>
      </p:pic>
    </p:spTree>
    <p:extLst>
      <p:ext uri="{BB962C8B-B14F-4D97-AF65-F5344CB8AC3E}">
        <p14:creationId xmlns:p14="http://schemas.microsoft.com/office/powerpoint/2010/main" val="129420549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4D4431-82F8-A1E9-29E6-FEEBB6C3152C}"/>
              </a:ext>
            </a:extLst>
          </p:cNvPr>
          <p:cNvSpPr txBox="1"/>
          <p:nvPr/>
        </p:nvSpPr>
        <p:spPr>
          <a:xfrm>
            <a:off x="1081547" y="1673631"/>
            <a:ext cx="8554065" cy="461665"/>
          </a:xfrm>
          <a:prstGeom prst="rect">
            <a:avLst/>
          </a:prstGeom>
          <a:noFill/>
        </p:spPr>
        <p:txBody>
          <a:bodyPr wrap="square">
            <a:spAutoFit/>
          </a:bodyPr>
          <a:lstStyle/>
          <a:p>
            <a:r>
              <a:rPr lang="en-US" sz="2400" dirty="0">
                <a:hlinkClick r:id="rId2"/>
              </a:rPr>
              <a:t>https://tahr.qualtrics.com/jfe/form/SV_3w1YOzD2svP5UCa</a:t>
            </a:r>
            <a:r>
              <a:rPr lang="en-US" sz="2400" dirty="0"/>
              <a:t> </a:t>
            </a:r>
          </a:p>
        </p:txBody>
      </p:sp>
      <p:sp>
        <p:nvSpPr>
          <p:cNvPr id="4" name="TextBox 3">
            <a:extLst>
              <a:ext uri="{FF2B5EF4-FFF2-40B4-BE49-F238E27FC236}">
                <a16:creationId xmlns:a16="http://schemas.microsoft.com/office/drawing/2014/main" id="{06E7E34A-71AF-F261-C067-FAAF99578871}"/>
              </a:ext>
            </a:extLst>
          </p:cNvPr>
          <p:cNvSpPr txBox="1"/>
          <p:nvPr/>
        </p:nvSpPr>
        <p:spPr>
          <a:xfrm>
            <a:off x="1081548" y="1081548"/>
            <a:ext cx="3833422" cy="584775"/>
          </a:xfrm>
          <a:prstGeom prst="rect">
            <a:avLst/>
          </a:prstGeom>
          <a:noFill/>
        </p:spPr>
        <p:txBody>
          <a:bodyPr wrap="none" rtlCol="0">
            <a:spAutoFit/>
          </a:bodyPr>
          <a:lstStyle/>
          <a:p>
            <a:r>
              <a:rPr lang="en-US" sz="3200" dirty="0">
                <a:solidFill>
                  <a:srgbClr val="984807"/>
                </a:solidFill>
              </a:rPr>
              <a:t>IYRP Qualtrics Survey:</a:t>
            </a:r>
          </a:p>
        </p:txBody>
      </p:sp>
      <p:pic>
        <p:nvPicPr>
          <p:cNvPr id="6" name="Picture 5" descr="Qr code&#10;&#10;Description automatically generated">
            <a:extLst>
              <a:ext uri="{FF2B5EF4-FFF2-40B4-BE49-F238E27FC236}">
                <a16:creationId xmlns:a16="http://schemas.microsoft.com/office/drawing/2014/main" id="{3355CF8C-9484-0EB5-7C50-D601E262FA4D}"/>
              </a:ext>
            </a:extLst>
          </p:cNvPr>
          <p:cNvPicPr>
            <a:picLocks noChangeAspect="1"/>
          </p:cNvPicPr>
          <p:nvPr/>
        </p:nvPicPr>
        <p:blipFill>
          <a:blip r:embed="rId3"/>
          <a:stretch>
            <a:fillRect/>
          </a:stretch>
        </p:blipFill>
        <p:spPr>
          <a:xfrm>
            <a:off x="4502253" y="2985626"/>
            <a:ext cx="2381250" cy="2381250"/>
          </a:xfrm>
          <a:prstGeom prst="rect">
            <a:avLst/>
          </a:prstGeom>
        </p:spPr>
      </p:pic>
    </p:spTree>
    <p:extLst>
      <p:ext uri="{BB962C8B-B14F-4D97-AF65-F5344CB8AC3E}">
        <p14:creationId xmlns:p14="http://schemas.microsoft.com/office/powerpoint/2010/main" val="333680395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7B93AF647BEE4E97519E0E710527B9" ma:contentTypeVersion="4" ma:contentTypeDescription="Create a new document." ma:contentTypeScope="" ma:versionID="d7fd0b9fcf79fca852849ff79a20934e">
  <xsd:schema xmlns:xsd="http://www.w3.org/2001/XMLSchema" xmlns:xs="http://www.w3.org/2001/XMLSchema" xmlns:p="http://schemas.microsoft.com/office/2006/metadata/properties" xmlns:ns3="fdaeb1e7-a0cc-4b0e-818c-3aecdc2bbddf" targetNamespace="http://schemas.microsoft.com/office/2006/metadata/properties" ma:root="true" ma:fieldsID="fafd0e9e79cc4cc2f9617186a62b5c52" ns3:_="">
    <xsd:import namespace="fdaeb1e7-a0cc-4b0e-818c-3aecdc2bbdd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eb1e7-a0cc-4b0e-818c-3aecdc2bbd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4D7575-C5BC-4657-8517-F3BCE30987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aeb1e7-a0cc-4b0e-818c-3aecdc2bbd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76491C-C434-4158-A25A-4D1137BD6038}">
  <ds:schemaRefs>
    <ds:schemaRef ds:uri="http://purl.org/dc/terms/"/>
    <ds:schemaRef ds:uri="http://schemas.microsoft.com/office/infopath/2007/PartnerControls"/>
    <ds:schemaRef ds:uri="http://purl.org/dc/elements/1.1/"/>
    <ds:schemaRef ds:uri="http://purl.org/dc/dcmitype/"/>
    <ds:schemaRef ds:uri="http://schemas.microsoft.com/office/2006/documentManagement/types"/>
    <ds:schemaRef ds:uri="http://schemas.microsoft.com/office/2006/metadata/properties"/>
    <ds:schemaRef ds:uri="http://schemas.openxmlformats.org/package/2006/metadata/core-properties"/>
    <ds:schemaRef ds:uri="fdaeb1e7-a0cc-4b0e-818c-3aecdc2bbddf"/>
    <ds:schemaRef ds:uri="http://www.w3.org/XML/1998/namespace"/>
  </ds:schemaRefs>
</ds:datastoreItem>
</file>

<file path=customXml/itemProps3.xml><?xml version="1.0" encoding="utf-8"?>
<ds:datastoreItem xmlns:ds="http://schemas.openxmlformats.org/officeDocument/2006/customXml" ds:itemID="{74ECB49C-62E9-4634-9039-6CFAA7F89B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1858</TotalTime>
  <Words>483</Words>
  <Application>Microsoft Office PowerPoint</Application>
  <PresentationFormat>Widescreen</PresentationFormat>
  <Paragraphs>41</Paragraphs>
  <Slides>7</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Office-Design</vt:lpstr>
      <vt:lpstr> International Year of Rangelands &amp; Pastoralists Planning for IYRP 2026 in North America https://iyrp.info   </vt:lpstr>
      <vt:lpstr>PowerPoint Presentation</vt:lpstr>
      <vt:lpstr>Action Planning for Outreach</vt:lpstr>
      <vt:lpstr>IYRP Communications Outlets (Largely Supported by the University of Arizona, Yolda &amp; CELEP)</vt:lpstr>
      <vt:lpstr>N.A. IYRP Communication Team-Led Initiatives</vt:lpstr>
      <vt:lpstr>Example IYRP Programming Plans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Reviewer</dc:creator>
  <cp:lastModifiedBy>Hutchinson, Barbara S - (bhutchin)</cp:lastModifiedBy>
  <cp:revision>135</cp:revision>
  <cp:lastPrinted>2023-01-11T22:22:47Z</cp:lastPrinted>
  <dcterms:created xsi:type="dcterms:W3CDTF">2020-11-09T17:32:53Z</dcterms:created>
  <dcterms:modified xsi:type="dcterms:W3CDTF">2023-04-18T21:24:53Z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0x010100F97B93AF647BEE4E97519E0E710527B9</vt:lpwstr>
  </property>
</Properties>
</file>